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440" r:id="rId2"/>
    <p:sldId id="2463" r:id="rId3"/>
    <p:sldId id="2472" r:id="rId4"/>
    <p:sldId id="2458" r:id="rId5"/>
    <p:sldId id="2473" r:id="rId6"/>
    <p:sldId id="2475" r:id="rId7"/>
    <p:sldId id="2457" r:id="rId8"/>
    <p:sldId id="2580" r:id="rId9"/>
    <p:sldId id="2630" r:id="rId10"/>
    <p:sldId id="2629" r:id="rId11"/>
    <p:sldId id="2632" r:id="rId12"/>
    <p:sldId id="2563" r:id="rId13"/>
    <p:sldId id="2562" r:id="rId14"/>
    <p:sldId id="2565" r:id="rId15"/>
    <p:sldId id="2634" r:id="rId16"/>
    <p:sldId id="2633" r:id="rId17"/>
    <p:sldId id="2635" r:id="rId18"/>
    <p:sldId id="2588" r:id="rId19"/>
    <p:sldId id="2636" r:id="rId20"/>
    <p:sldId id="2637" r:id="rId21"/>
    <p:sldId id="2566" r:id="rId22"/>
    <p:sldId id="2511" r:id="rId23"/>
    <p:sldId id="2638" r:id="rId24"/>
    <p:sldId id="2639" r:id="rId25"/>
    <p:sldId id="2640" r:id="rId26"/>
    <p:sldId id="2641" r:id="rId27"/>
    <p:sldId id="2642" r:id="rId28"/>
    <p:sldId id="2502" r:id="rId2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54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pos="767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C5CF"/>
    <a:srgbClr val="71DEB0"/>
    <a:srgbClr val="35D6AA"/>
    <a:srgbClr val="03CFD9"/>
    <a:srgbClr val="00DDE8"/>
    <a:srgbClr val="9C4392"/>
    <a:srgbClr val="F8B600"/>
    <a:srgbClr val="009CDB"/>
    <a:srgbClr val="01C0DA"/>
    <a:srgbClr val="00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7376F-3BC6-2244-BBEC-18F45B6B482E}" v="7" dt="2022-09-28T21:12:11.56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55" autoAdjust="0"/>
    <p:restoredTop sz="87162" autoAdjust="0"/>
  </p:normalViewPr>
  <p:slideViewPr>
    <p:cSldViewPr snapToGrid="0" snapToObjects="1">
      <p:cViewPr varScale="1">
        <p:scale>
          <a:sx n="50" d="100"/>
          <a:sy n="50" d="100"/>
        </p:scale>
        <p:origin x="1384" y="160"/>
      </p:cViewPr>
      <p:guideLst>
        <p:guide orient="horz" pos="8136"/>
        <p:guide pos="14254"/>
        <p:guide pos="1078"/>
        <p:guide orient="horz" pos="504"/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's Awf Notes" userId="64bdcc10-638e-4a57-a21e-add6b244aa21" providerId="ADAL" clId="{0B97376F-3BC6-2244-BBEC-18F45B6B482E}"/>
    <pc:docChg chg="modSld">
      <pc:chgData name="Thomas's Awf Notes" userId="64bdcc10-638e-4a57-a21e-add6b244aa21" providerId="ADAL" clId="{0B97376F-3BC6-2244-BBEC-18F45B6B482E}" dt="2022-09-28T21:12:11.565" v="6" actId="1076"/>
      <pc:docMkLst>
        <pc:docMk/>
      </pc:docMkLst>
      <pc:sldChg chg="addSp delSp modSp">
        <pc:chgData name="Thomas's Awf Notes" userId="64bdcc10-638e-4a57-a21e-add6b244aa21" providerId="ADAL" clId="{0B97376F-3BC6-2244-BBEC-18F45B6B482E}" dt="2022-09-28T21:12:11.565" v="6" actId="1076"/>
        <pc:sldMkLst>
          <pc:docMk/>
          <pc:sldMk cId="731197319" sldId="2642"/>
        </pc:sldMkLst>
        <pc:picChg chg="add mod">
          <ac:chgData name="Thomas's Awf Notes" userId="64bdcc10-638e-4a57-a21e-add6b244aa21" providerId="ADAL" clId="{0B97376F-3BC6-2244-BBEC-18F45B6B482E}" dt="2022-09-28T21:12:11.565" v="6" actId="1076"/>
          <ac:picMkLst>
            <pc:docMk/>
            <pc:sldMk cId="731197319" sldId="2642"/>
            <ac:picMk id="2" creationId="{B9D6B0EF-E948-53C2-B11F-9B3BB3770349}"/>
          </ac:picMkLst>
        </pc:picChg>
        <pc:picChg chg="del">
          <ac:chgData name="Thomas's Awf Notes" userId="64bdcc10-638e-4a57-a21e-add6b244aa21" providerId="ADAL" clId="{0B97376F-3BC6-2244-BBEC-18F45B6B482E}" dt="2022-09-28T21:11:59.583" v="0" actId="478"/>
          <ac:picMkLst>
            <pc:docMk/>
            <pc:sldMk cId="731197319" sldId="2642"/>
            <ac:picMk id="1026" creationId="{AD25B050-19C8-13E5-08D0-39FCCB5B4EC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9/28/22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 Semibold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6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donées</a:t>
            </a:r>
            <a:r>
              <a:rPr lang="fr-FR" dirty="0"/>
              <a:t> </a:t>
            </a:r>
            <a:r>
              <a:rPr lang="fr-FR" dirty="0" err="1"/>
              <a:t>founies</a:t>
            </a:r>
            <a:r>
              <a:rPr lang="fr-FR" dirty="0"/>
              <a:t> par Olist sont réparties dans plusieurs tables SQL que nous avons importées dans notre notebook via la librairie </a:t>
            </a:r>
            <a:r>
              <a:rPr lang="fr-FR" dirty="0" err="1"/>
              <a:t>pandans</a:t>
            </a:r>
            <a:r>
              <a:rPr lang="fr-FR" dirty="0"/>
              <a:t> de python.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2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Tables : Clients, produits, commandes, vendeurs et </a:t>
            </a:r>
            <a:r>
              <a:rPr lang="fr-FR" dirty="0" err="1"/>
              <a:t>geolocalisation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7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Depuis 2016, le nombre de commandes par jour est croissante et montre une certaine saisonnalité.</a:t>
            </a:r>
          </a:p>
          <a:p>
            <a:endParaRPr lang="fr-FR" dirty="0"/>
          </a:p>
          <a:p>
            <a:r>
              <a:rPr lang="fr-FR" dirty="0"/>
              <a:t>Les commandes semblent évoluer sur divers mois de l’année et l’on remarque que les clients commandes plus en semaine que le week-end majoritairement dans l’après-midi.</a:t>
            </a:r>
          </a:p>
          <a:p>
            <a:endParaRPr lang="fr-FR" dirty="0"/>
          </a:p>
          <a:p>
            <a:r>
              <a:rPr lang="fr-FR" dirty="0"/>
              <a:t>Pour la modélisation, nous intègrerons le mois de la commande pour la segmentation clients/</a:t>
            </a:r>
          </a:p>
          <a:p>
            <a:endParaRPr lang="fr-FR" dirty="0"/>
          </a:p>
          <a:p>
            <a:r>
              <a:rPr lang="fr-FR" dirty="0"/>
              <a:t>On remarque un pic de commande en novembre et janvier certaines du aux fêtes de fin d’années, avec également un croissance du chiffre d’affaire entre 2017 et 2018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3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65933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ti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12617587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15116224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4809685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7308322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9826138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4809685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7308322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9826138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7634042" y="4645154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7495643" y="8686727"/>
            <a:ext cx="2092534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8153902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12858832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17567474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3445261" y="3171990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8153902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12858832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7567474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3445261" y="827924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183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12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56887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276729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1796571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2370459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4" y="0"/>
            <a:ext cx="2437765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8207296" y="0"/>
            <a:ext cx="16170352" cy="13716000"/>
          </a:xfrm>
          <a:custGeom>
            <a:avLst/>
            <a:gdLst>
              <a:gd name="connsiteX0" fmla="*/ 0 w 16170352"/>
              <a:gd name="connsiteY0" fmla="*/ 0 h 13716000"/>
              <a:gd name="connsiteX1" fmla="*/ 7097554 w 16170352"/>
              <a:gd name="connsiteY1" fmla="*/ 0 h 13716000"/>
              <a:gd name="connsiteX2" fmla="*/ 7194481 w 16170352"/>
              <a:gd name="connsiteY2" fmla="*/ 0 h 13716000"/>
              <a:gd name="connsiteX3" fmla="*/ 16170352 w 16170352"/>
              <a:gd name="connsiteY3" fmla="*/ 0 h 13716000"/>
              <a:gd name="connsiteX4" fmla="*/ 16170352 w 16170352"/>
              <a:gd name="connsiteY4" fmla="*/ 13716000 h 13716000"/>
              <a:gd name="connsiteX5" fmla="*/ 14195106 w 16170352"/>
              <a:gd name="connsiteY5" fmla="*/ 13716000 h 13716000"/>
              <a:gd name="connsiteX6" fmla="*/ 7097554 w 16170352"/>
              <a:gd name="connsiteY6" fmla="*/ 13716000 h 13716000"/>
              <a:gd name="connsiteX7" fmla="*/ 7000628 w 16170352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70352" h="13716000">
                <a:moveTo>
                  <a:pt x="0" y="0"/>
                </a:moveTo>
                <a:lnTo>
                  <a:pt x="7097554" y="0"/>
                </a:lnTo>
                <a:lnTo>
                  <a:pt x="7194481" y="0"/>
                </a:lnTo>
                <a:lnTo>
                  <a:pt x="16170352" y="0"/>
                </a:lnTo>
                <a:lnTo>
                  <a:pt x="16170352" y="13716000"/>
                </a:lnTo>
                <a:lnTo>
                  <a:pt x="14195106" y="13716000"/>
                </a:lnTo>
                <a:lnTo>
                  <a:pt x="7097554" y="13716000"/>
                </a:lnTo>
                <a:lnTo>
                  <a:pt x="7000628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13679" y="1070517"/>
            <a:ext cx="4861932" cy="10259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5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273561" y="0"/>
            <a:ext cx="1010408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08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2188827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3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" y="6969006"/>
            <a:ext cx="24377649" cy="674699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30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38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430255" y="3385923"/>
            <a:ext cx="4677606" cy="8213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74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3590696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831920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6073145" y="4237464"/>
            <a:ext cx="4772719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344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9720380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59838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3456880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48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1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407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813768" y="12401230"/>
            <a:ext cx="8807512" cy="846826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>
              <a:lnSpc>
                <a:spcPts val="2730"/>
              </a:lnSpc>
            </a:pPr>
            <a:r>
              <a:rPr lang="id-ID" sz="2199" b="0" i="0" spc="100" baseline="0" dirty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www.companyname.com</a:t>
            </a:r>
          </a:p>
          <a:p>
            <a:pPr algn="ctr">
              <a:lnSpc>
                <a:spcPts val="2730"/>
              </a:lnSpc>
            </a:pPr>
            <a:r>
              <a:rPr lang="en-US" sz="1700" b="0" i="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© 2016 Startup theme. All Rights Reserved. </a:t>
            </a:r>
            <a:endParaRPr lang="id-ID" sz="1700" b="0" i="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92621" y="972829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i="0">
              <a:latin typeface="Open Sans Semibold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1969556" y="1100416"/>
            <a:ext cx="1047328" cy="52305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199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‹N°›</a:t>
            </a:fld>
            <a:r>
              <a:rPr lang="id-ID" sz="2199" b="1" i="0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69" r:id="rId2"/>
    <p:sldLayoutId id="2147484173" r:id="rId3"/>
    <p:sldLayoutId id="2147484171" r:id="rId4"/>
    <p:sldLayoutId id="2147484174" r:id="rId5"/>
    <p:sldLayoutId id="2147484183" r:id="rId6"/>
    <p:sldLayoutId id="2147484182" r:id="rId7"/>
    <p:sldLayoutId id="2147484176" r:id="rId8"/>
    <p:sldLayoutId id="2147484179" r:id="rId9"/>
    <p:sldLayoutId id="2147484181" r:id="rId10"/>
    <p:sldLayoutId id="2147484177" r:id="rId11"/>
    <p:sldLayoutId id="2147484175" r:id="rId12"/>
    <p:sldLayoutId id="2147484087" r:id="rId13"/>
    <p:sldLayoutId id="2147484163" r:id="rId14"/>
    <p:sldLayoutId id="2147484172" r:id="rId15"/>
  </p:sldLayoutIdLst>
  <p:hf hdr="0" ftr="0" dt="0"/>
  <p:txStyles>
    <p:titleStyle>
      <a:lvl1pPr algn="l" defTabSz="182846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16" indent="-457116" algn="l" defTabSz="182846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49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1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80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399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813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4046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277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510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41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975" indent="-457116" algn="l" defTabSz="18284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33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64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97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28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162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94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626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858" algn="l" defTabSz="182846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438107/premium-image-football-alphabet-arm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perrin.com/english/2017/01/17/digital-workplace-fragmented-integrated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moyan.net/_detail/python/numpy_logo.svg?id=python:numpy_scipy_matplotlib" TargetMode="External"/><Relationship Id="rId13" Type="http://schemas.openxmlformats.org/officeDocument/2006/relationships/image" Target="../media/image13.jpeg"/><Relationship Id="rId3" Type="http://schemas.openxmlformats.org/officeDocument/2006/relationships/hyperlink" Target="http://api.si.lycee.ecmorlaix.fr/APprentissagePythonJupyter/" TargetMode="External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hyperlink" Target="https://geo-python.github.io/2017/lessons/L5/pandas-overview.html" TargetMode="External"/><Relationship Id="rId10" Type="http://schemas.openxmlformats.org/officeDocument/2006/relationships/hyperlink" Target="http://blog.gelin.ru/2017/06/matplotlib.html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razilian E-Commerce Public Dataset by Olist | Kaggle">
            <a:extLst>
              <a:ext uri="{FF2B5EF4-FFF2-40B4-BE49-F238E27FC236}">
                <a16:creationId xmlns:a16="http://schemas.microsoft.com/office/drawing/2014/main" id="{F60EEC16-E6BF-B132-14BF-EEF6B3B6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854" y="2"/>
            <a:ext cx="15928975" cy="334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0" y="-1"/>
            <a:ext cx="24377650" cy="13716001"/>
          </a:xfrm>
          <a:prstGeom prst="rect">
            <a:avLst/>
          </a:prstGeom>
          <a:gradFill>
            <a:gsLst>
              <a:gs pos="57000">
                <a:schemeClr val="accent4">
                  <a:alpha val="52000"/>
                </a:schemeClr>
              </a:gs>
              <a:gs pos="9000">
                <a:schemeClr val="accent2">
                  <a:alpha val="46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-3175" y="2"/>
            <a:ext cx="24399958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1000"/>
                </a:srgbClr>
              </a:gs>
              <a:gs pos="33000">
                <a:srgbClr val="61BEE8">
                  <a:alpha val="71000"/>
                </a:srgbClr>
              </a:gs>
              <a:gs pos="0">
                <a:srgbClr val="0A6FD0">
                  <a:alpha val="27000"/>
                </a:srgbClr>
              </a:gs>
              <a:gs pos="86000">
                <a:srgbClr val="EEC9F7">
                  <a:alpha val="5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042340" y="6736362"/>
            <a:ext cx="16308957" cy="1789274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4000" spc="600" dirty="0">
              <a:solidFill>
                <a:schemeClr val="bg1">
                  <a:lumMod val="9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fr-FR" sz="4000" b="1" spc="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ea typeface="Open Sans Light" charset="0"/>
                <a:cs typeface="Aharoni" panose="02010803020104030203" pitchFamily="2" charset="-79"/>
              </a:rPr>
              <a:t>Segmentation des Clients d’un Site de E-Commerce</a:t>
            </a:r>
            <a:endParaRPr lang="en-US" sz="4000" b="1" spc="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ea typeface="Open Sans Light" charset="0"/>
              <a:cs typeface="Aharoni" panose="02010803020104030203" pitchFamily="2" charset="-79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1D80E6-3720-33EF-124E-9B023D5344AE}"/>
              </a:ext>
            </a:extLst>
          </p:cNvPr>
          <p:cNvSpPr txBox="1"/>
          <p:nvPr/>
        </p:nvSpPr>
        <p:spPr>
          <a:xfrm>
            <a:off x="-22308" y="4958332"/>
            <a:ext cx="24399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Modèles d’Apprentissage Non Supervisés</a:t>
            </a:r>
            <a:r>
              <a:rPr lang="fr-FR" sz="9600" dirty="0"/>
              <a:t> </a:t>
            </a:r>
          </a:p>
        </p:txBody>
      </p:sp>
      <p:pic>
        <p:nvPicPr>
          <p:cNvPr id="3" name="Espace réservé pour une image  5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CE4D40DA-D2CE-9D07-3F4A-3E8133707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r="2149"/>
          <a:stretch>
            <a:fillRect/>
          </a:stretch>
        </p:blipFill>
        <p:spPr>
          <a:xfrm>
            <a:off x="11075943" y="10426193"/>
            <a:ext cx="2203455" cy="22034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99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-32657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fr-FR" dirty="0"/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068ED7-5005-BEFE-B405-8D20D85A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-309103"/>
            <a:ext cx="24377650" cy="1489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6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2437155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49526" y="0"/>
            <a:ext cx="19132386" cy="21052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15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Présentation du Jeu de Données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A7DF63A-3620-C93A-B296-BF365BA2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32" y="5915329"/>
            <a:ext cx="8696571" cy="66927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5E2635-2C90-1169-D2E4-75E34E77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61789" y="5998730"/>
            <a:ext cx="11653487" cy="65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6D7D448-70EF-7B2F-BCD1-6C01A5C4FCAF}"/>
              </a:ext>
            </a:extLst>
          </p:cNvPr>
          <p:cNvSpPr txBox="1"/>
          <p:nvPr/>
        </p:nvSpPr>
        <p:spPr>
          <a:xfrm>
            <a:off x="1840831" y="2620827"/>
            <a:ext cx="19913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9" indent="-571509" algn="ctr">
              <a:buFontTx/>
              <a:buChar char="-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Regroupement des des tables en un seul jeu de données</a:t>
            </a:r>
          </a:p>
          <a:p>
            <a:pPr marL="571509" indent="-571509" algn="ctr">
              <a:buFontTx/>
              <a:buChar char="-"/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571509" indent="-571509" algn="ctr">
              <a:buFontTx/>
              <a:buChar char="-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Les datas sont globalement bien complétés.</a:t>
            </a:r>
          </a:p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- Elles comportent très peu de valeurs  manquantes  </a:t>
            </a:r>
          </a:p>
        </p:txBody>
      </p:sp>
    </p:spTree>
    <p:extLst>
      <p:ext uri="{BB962C8B-B14F-4D97-AF65-F5344CB8AC3E}">
        <p14:creationId xmlns:p14="http://schemas.microsoft.com/office/powerpoint/2010/main" val="42902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03566" y="5503814"/>
            <a:ext cx="23912944" cy="58659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Nettoyage des données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Analyse Exploratoire des données</a:t>
            </a:r>
          </a:p>
          <a:p>
            <a:pPr marL="857264" indent="-857264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fr-FR" sz="6000" b="1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r>
              <a:rPr lang="fr-FR" sz="6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Engineering &amp; Transformation des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3068" y="2565554"/>
            <a:ext cx="22264582" cy="3323987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r>
              <a:rPr lang="fr-FR" sz="96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Nettoyage et Exploration des données</a:t>
            </a:r>
          </a:p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501879" y="4227547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7322977" y="561797"/>
            <a:ext cx="973170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Nettoyage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1054816" y="1860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109D6D-687F-9B83-A816-A72B12F51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06" b="35598"/>
          <a:stretch/>
        </p:blipFill>
        <p:spPr bwMode="auto">
          <a:xfrm>
            <a:off x="2568829" y="7807364"/>
            <a:ext cx="17409426" cy="565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FE667E1-0332-E5FC-C928-8124ECD3F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"/>
          <a:stretch/>
        </p:blipFill>
        <p:spPr>
          <a:xfrm>
            <a:off x="415636" y="2673065"/>
            <a:ext cx="14763780" cy="21594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A27ADF-D7D9-0215-8A9B-9CD775BD8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70" y="4273114"/>
            <a:ext cx="14306296" cy="33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6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7744" y="-87773"/>
            <a:ext cx="13769667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client Olist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B7E372-6CA2-DF3C-BF62-1AFF5D363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260"/>
            <a:ext cx="11546028" cy="5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978A104-6626-CFF4-5E7D-B152DCE7F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687" y="7141170"/>
            <a:ext cx="13272568" cy="656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3627504-3232-9631-596D-592889124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3" b="-2143"/>
          <a:stretch/>
        </p:blipFill>
        <p:spPr bwMode="auto">
          <a:xfrm>
            <a:off x="1656769" y="7382127"/>
            <a:ext cx="7376781" cy="63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3171229-E85F-E87E-74D3-5F3C8CF48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7" t="-1" b="-2921"/>
          <a:stretch/>
        </p:blipFill>
        <p:spPr bwMode="auto">
          <a:xfrm>
            <a:off x="14784576" y="1217050"/>
            <a:ext cx="6739850" cy="59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53D512-9A36-CAFC-D15A-1B4D59E75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0" t="2657" r="71388" b="18080"/>
          <a:stretch/>
        </p:blipFill>
        <p:spPr bwMode="auto">
          <a:xfrm>
            <a:off x="6669683" y="3193101"/>
            <a:ext cx="2144117" cy="29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7744" y="-87773"/>
            <a:ext cx="13769667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client Olist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3F163C-8774-57B9-1CF9-184090B26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47" y="1706609"/>
            <a:ext cx="11020064" cy="565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31F59C4-AEC1-827B-C645-0DE240F7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57" y="7586903"/>
            <a:ext cx="6875102" cy="624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D338999-B6E6-4C8E-432D-4D30E9CD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462" y="1706609"/>
            <a:ext cx="93472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89164E0D-2A22-E26E-3F9A-5A39ECF1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711" y="8024574"/>
            <a:ext cx="101854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2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7744" y="815805"/>
            <a:ext cx="13769667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clienst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Olist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9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796C4241-F83B-52E2-C96B-A8C2102C3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2" y="815805"/>
            <a:ext cx="24377650" cy="118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31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0098642" y="219841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CD37FECA-7AC0-A761-AE63-8038C3C0BC12}"/>
              </a:ext>
            </a:extLst>
          </p:cNvPr>
          <p:cNvSpPr txBox="1"/>
          <p:nvPr/>
        </p:nvSpPr>
        <p:spPr>
          <a:xfrm>
            <a:off x="5311096" y="588088"/>
            <a:ext cx="13769667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Analyse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des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données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client Olist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0176BC3-4109-948C-46F9-F36311A0D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81" y="2830757"/>
            <a:ext cx="20400926" cy="882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3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4839" y="741085"/>
            <a:ext cx="1971668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Feature Engineering &amp; Columns Transformation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0098642" y="219841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1C85F1-D296-BA7B-209B-680D9E39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97" y="2781755"/>
            <a:ext cx="18889558" cy="108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4839" y="741085"/>
            <a:ext cx="1971668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Feature Engineering &amp; Columns Transformation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0098642" y="219841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3B529A-598D-124C-163C-90F1608B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64" y="2589690"/>
            <a:ext cx="22382921" cy="108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2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78995" y="2157664"/>
            <a:ext cx="3742628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fr-FR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Contexte</a:t>
            </a:r>
          </a:p>
          <a:p>
            <a:pPr algn="ctr"/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65320" y="4250544"/>
            <a:ext cx="13769977" cy="62736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b="1" dirty="0"/>
              <a:t>Olist</a:t>
            </a:r>
            <a:r>
              <a:rPr lang="fr-FR" sz="3600" dirty="0"/>
              <a:t>, spécialiste E-Commerce Brésilien souhaite fournir à ses équipes Marketing  une </a:t>
            </a:r>
            <a:r>
              <a:rPr lang="fr-FR" sz="3600" b="1" dirty="0"/>
              <a:t>segmentation de ses clients qu’elles utilisable au quotidien</a:t>
            </a:r>
            <a:r>
              <a:rPr lang="fr-FR" sz="3600" dirty="0"/>
              <a:t> pour leurs campagnes de communication.</a:t>
            </a:r>
          </a:p>
          <a:p>
            <a:endParaRPr lang="fr-FR" sz="3600" dirty="0"/>
          </a:p>
          <a:p>
            <a:r>
              <a:rPr lang="fr-FR" sz="3600" dirty="0"/>
              <a:t>Elle fait appel à nous pour comprendre ses différents types d’utilisateurs grâce à leur </a:t>
            </a:r>
            <a:r>
              <a:rPr lang="fr-FR" sz="3600" b="1" dirty="0"/>
              <a:t>comportement</a:t>
            </a:r>
            <a:r>
              <a:rPr lang="fr-FR" sz="3600" dirty="0"/>
              <a:t> et à leurs </a:t>
            </a:r>
            <a:r>
              <a:rPr lang="fr-FR" sz="3600" b="1" dirty="0"/>
              <a:t>données personnelles </a:t>
            </a:r>
            <a:r>
              <a:rPr lang="fr-FR" sz="3600" dirty="0"/>
              <a:t>.</a:t>
            </a:r>
          </a:p>
          <a:p>
            <a:pPr>
              <a:lnSpc>
                <a:spcPct val="200000"/>
              </a:lnSpc>
            </a:pPr>
            <a:endParaRPr lang="fr-FR" sz="40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6668039" y="3621738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E010EABF-09F5-3409-ECC2-0EACB82B195C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5" r="30715"/>
          <a:stretch/>
        </p:blipFill>
        <p:spPr>
          <a:xfrm>
            <a:off x="14254428" y="-1"/>
            <a:ext cx="10123222" cy="13716001"/>
          </a:xfrm>
        </p:spPr>
      </p:pic>
    </p:spTree>
    <p:extLst>
      <p:ext uri="{BB962C8B-B14F-4D97-AF65-F5344CB8AC3E}">
        <p14:creationId xmlns:p14="http://schemas.microsoft.com/office/powerpoint/2010/main" val="8583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A21F477-EA15-6273-27CE-747675D88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72" y="1242888"/>
            <a:ext cx="17259306" cy="1247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6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176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217566" y="3223947"/>
            <a:ext cx="23912945" cy="834042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64" indent="-857264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Etapes de la Modélisation</a:t>
            </a:r>
          </a:p>
          <a:p>
            <a:pPr marL="857264" indent="-857264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Présentation des Modèles Initiaux</a:t>
            </a:r>
          </a:p>
          <a:p>
            <a:pPr marL="857264" indent="-857264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Optimisation des </a:t>
            </a:r>
            <a:r>
              <a:rPr lang="fr-FR" sz="4800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Hyperparametres</a:t>
            </a:r>
            <a:endParaRPr lang="fr-FR" sz="48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857264" indent="-857264">
              <a:lnSpc>
                <a:spcPct val="200000"/>
              </a:lnSpc>
              <a:buFontTx/>
              <a:buChar char="-"/>
            </a:pPr>
            <a:r>
              <a:rPr lang="fr-FR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Modèles Finaux et Analyses des Erreurs</a:t>
            </a:r>
          </a:p>
          <a:p>
            <a:pPr marL="857264" indent="-857264">
              <a:lnSpc>
                <a:spcPct val="200000"/>
              </a:lnSpc>
              <a:buFontTx/>
              <a:buChar char="-"/>
            </a:pPr>
            <a:endParaRPr lang="fr-FR" sz="6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1128" y="596312"/>
            <a:ext cx="20055555" cy="101566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fr-FR" sz="66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Modélisation et Optimisation des </a:t>
            </a:r>
            <a:r>
              <a:rPr lang="fr-FR" sz="6600" b="1" spc="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hyperparamtres</a:t>
            </a:r>
            <a:endParaRPr lang="en-US" sz="6600" b="1" spc="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821111" y="2184345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6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0155770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5383957" y="741085"/>
            <a:ext cx="1215845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Modélisation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et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Segmenation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3B569C0-787B-9E3B-09F7-BFC997E8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31" y="2721199"/>
            <a:ext cx="15229787" cy="104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0155770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5383957" y="741085"/>
            <a:ext cx="1215845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Modélisation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et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Segmenation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42BC8E6-E6B8-5EBA-29F4-67D3F19DE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1" y="2531685"/>
            <a:ext cx="16635356" cy="1101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0155770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5383957" y="741085"/>
            <a:ext cx="1215845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Modélisation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et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Segmenation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EA3C02E-381B-5E80-27B4-CB6E80F9C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170" y="3060836"/>
            <a:ext cx="13851697" cy="100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4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0155770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5383957" y="741085"/>
            <a:ext cx="1215845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Modélisation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et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Segmenation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949638-E69E-EBEE-5D7F-4307C18B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71" y="2745790"/>
            <a:ext cx="16655115" cy="102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0155770" y="24241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5383957" y="741085"/>
            <a:ext cx="1215845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Modélisation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et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Segmenation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F0E73DF-F0A1-4EA7-BF41-494D96BDB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40" y="4598727"/>
            <a:ext cx="23510569" cy="45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11146370" y="2068580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8">
            <a:extLst>
              <a:ext uri="{FF2B5EF4-FFF2-40B4-BE49-F238E27FC236}">
                <a16:creationId xmlns:a16="http://schemas.microsoft.com/office/drawing/2014/main" id="{CFF8590D-120D-2416-53AE-99EC24FF56FB}"/>
              </a:ext>
            </a:extLst>
          </p:cNvPr>
          <p:cNvSpPr txBox="1"/>
          <p:nvPr/>
        </p:nvSpPr>
        <p:spPr>
          <a:xfrm>
            <a:off x="2848243" y="741085"/>
            <a:ext cx="1722991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Maintenance du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Modèle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de Segmentation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9D6B0EF-E948-53C2-B11F-9B3BB377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98" y="2471102"/>
            <a:ext cx="15240000" cy="1050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19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8825" y="-1"/>
            <a:ext cx="12188825" cy="1371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54102" y="4707892"/>
            <a:ext cx="8202566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MERCI POUR VOTRE</a:t>
            </a:r>
          </a:p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ATTENTTION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0972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58968" y="11023789"/>
            <a:ext cx="4641014" cy="88120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3201" b="1" dirty="0">
                <a:solidFill>
                  <a:schemeClr val="tx2"/>
                </a:solidFill>
                <a:latin typeface="Open Sans Semibold" charset="0"/>
                <a:ea typeface="Open Sans Semibold" charset="0"/>
                <a:cs typeface="Open Sans Semibold" charset="0"/>
              </a:rPr>
              <a:t>Aspiring Data Scientist</a:t>
            </a:r>
          </a:p>
        </p:txBody>
      </p:sp>
      <p:sp>
        <p:nvSpPr>
          <p:cNvPr id="32" name="Shape 2527"/>
          <p:cNvSpPr/>
          <p:nvPr/>
        </p:nvSpPr>
        <p:spPr>
          <a:xfrm>
            <a:off x="5286709" y="7551584"/>
            <a:ext cx="1175037" cy="1175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" name="Espace réservé pour une image  4" descr="Une image contenant extérieur, terrain, arbre, trottoir&#10;&#10;Description générée automatiquement">
            <a:extLst>
              <a:ext uri="{FF2B5EF4-FFF2-40B4-BE49-F238E27FC236}">
                <a16:creationId xmlns:a16="http://schemas.microsoft.com/office/drawing/2014/main" id="{3882AB2C-4DAE-8DE2-02C5-68DB11C9E965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r="7463"/>
          <a:stretch>
            <a:fillRect/>
          </a:stretch>
        </p:blipFill>
        <p:spPr/>
      </p:pic>
      <p:sp>
        <p:nvSpPr>
          <p:cNvPr id="15" name="TextBox 61">
            <a:extLst>
              <a:ext uri="{FF2B5EF4-FFF2-40B4-BE49-F238E27FC236}">
                <a16:creationId xmlns:a16="http://schemas.microsoft.com/office/drawing/2014/main" id="{8E950640-B8C3-A82F-3F8D-624607E858E1}"/>
              </a:ext>
            </a:extLst>
          </p:cNvPr>
          <p:cNvSpPr txBox="1"/>
          <p:nvPr/>
        </p:nvSpPr>
        <p:spPr>
          <a:xfrm>
            <a:off x="1437973" y="9979111"/>
            <a:ext cx="943482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Thomas AWOUNFOUET</a:t>
            </a:r>
          </a:p>
        </p:txBody>
      </p:sp>
    </p:spTree>
    <p:extLst>
      <p:ext uri="{BB962C8B-B14F-4D97-AF65-F5344CB8AC3E}">
        <p14:creationId xmlns:p14="http://schemas.microsoft.com/office/powerpoint/2010/main" val="17294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132" y="6969007"/>
            <a:ext cx="24377650" cy="6777745"/>
          </a:xfrm>
          <a:prstGeom prst="rect">
            <a:avLst/>
          </a:prstGeom>
          <a:gradFill flip="none" rotWithShape="1">
            <a:gsLst>
              <a:gs pos="49000">
                <a:schemeClr val="accent4">
                  <a:alpha val="51000"/>
                </a:schemeClr>
              </a:gs>
              <a:gs pos="87000">
                <a:schemeClr val="accent6">
                  <a:alpha val="56000"/>
                </a:schemeClr>
              </a:gs>
              <a:gs pos="15000">
                <a:schemeClr val="accent1">
                  <a:alpha val="45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81091" y="1263600"/>
            <a:ext cx="3274293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Mission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958882" y="3201938"/>
            <a:ext cx="22459886" cy="26239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3600" dirty="0"/>
              <a:t>Notre objectif, est d’aider les équipes Marketing d’Olist à </a:t>
            </a:r>
            <a:r>
              <a:rPr lang="fr-FR" sz="3600" b="1" dirty="0"/>
              <a:t>comprendre les différents types d'utilisateurs </a:t>
            </a:r>
            <a:r>
              <a:rPr lang="fr-FR" sz="3600" dirty="0"/>
              <a:t>grâce à leur données et utilisant des  algorithme d'</a:t>
            </a:r>
            <a:r>
              <a:rPr lang="fr-FR" sz="3600" b="1" dirty="0"/>
              <a:t>apprentissage non supervisées </a:t>
            </a:r>
            <a:r>
              <a:rPr lang="fr-FR" sz="3600" dirty="0"/>
              <a:t>pour regrouper ceux-ci en </a:t>
            </a:r>
            <a:r>
              <a:rPr lang="fr-FR" sz="3600" b="1" dirty="0"/>
              <a:t>segments /profils similaires</a:t>
            </a:r>
            <a:r>
              <a:rPr lang="fr-FR" sz="3600" dirty="0"/>
              <a:t>. 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9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ce réservé pour une image 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CAD151-DCDF-4324-0659-65E30D922566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63" b="13663"/>
          <a:stretch>
            <a:fillRect/>
          </a:stretch>
        </p:blipFill>
        <p:spPr>
          <a:xfrm>
            <a:off x="30163" y="6858000"/>
            <a:ext cx="24377650" cy="8402638"/>
          </a:xfrm>
        </p:spPr>
      </p:pic>
    </p:spTree>
    <p:extLst>
      <p:ext uri="{BB962C8B-B14F-4D97-AF65-F5344CB8AC3E}">
        <p14:creationId xmlns:p14="http://schemas.microsoft.com/office/powerpoint/2010/main" val="15111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741550" y="12315000"/>
            <a:ext cx="1032846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Modélisations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et Optimisation des hyperparamètres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41551" y="7207115"/>
            <a:ext cx="10146817" cy="8955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Problématique et Présentation du Jeu de données 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41552" y="9667048"/>
            <a:ext cx="7697877" cy="8909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Nettoyage</a:t>
            </a:r>
            <a:r>
              <a:rPr lang="fr-FR" b="1" dirty="0"/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et Exploration des données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33952" y="152697"/>
            <a:ext cx="7175490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Pistes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6800" b="1" spc="400" dirty="0" err="1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Envisagées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0439428" y="1443916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70340" y="11151363"/>
            <a:ext cx="1118255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70340" y="6856939"/>
            <a:ext cx="1118255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70340" y="9044266"/>
            <a:ext cx="1118255" cy="230832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15000" spc="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5" name="TextBox 51">
            <a:extLst>
              <a:ext uri="{FF2B5EF4-FFF2-40B4-BE49-F238E27FC236}">
                <a16:creationId xmlns:a16="http://schemas.microsoft.com/office/drawing/2014/main" id="{105EB30F-00F7-4EA2-04AE-DD334A1F9CDF}"/>
              </a:ext>
            </a:extLst>
          </p:cNvPr>
          <p:cNvSpPr txBox="1"/>
          <p:nvPr/>
        </p:nvSpPr>
        <p:spPr>
          <a:xfrm>
            <a:off x="880198" y="1722614"/>
            <a:ext cx="13155461" cy="8955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Bien plus qu’une analyse des catégories de produits préférées ….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AEB4CA99-1BB6-1AC4-D697-3E05A73B830B}"/>
              </a:ext>
            </a:extLst>
          </p:cNvPr>
          <p:cNvSpPr txBox="1"/>
          <p:nvPr/>
        </p:nvSpPr>
        <p:spPr>
          <a:xfrm>
            <a:off x="880199" y="3141592"/>
            <a:ext cx="21749712" cy="34163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Nous souhaitons apporter une analyse précise des comportements clients grâces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Times" pitchFamily="2" charset="0"/>
              </a:rPr>
              <a:t>à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 des algorithmes de machine Learning.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Abadi" panose="020F0502020204030204" pitchFamily="34" charset="0"/>
              </a:rPr>
              <a:t> Par exemple, est-ce que le client d’un groupe achète plus facilement en fin d’année en privilégiant un règlement en plusieurs échéances, des délais de livraisons plus cours et est-il globalement satisfait de son achat ? </a:t>
            </a:r>
            <a:endParaRPr lang="fr-FR" dirty="0">
              <a:solidFill>
                <a:schemeClr val="tx2">
                  <a:lumMod val="50000"/>
                </a:schemeClr>
              </a:solidFill>
              <a:latin typeface="Abadi" panose="020F0502020204030204" pitchFamily="34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4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5833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rgbClr val="EEC9F7">
                  <a:alpha val="9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  <a:p>
            <a:pPr algn="ctr"/>
            <a:endParaRPr lang="en-US" b="1" dirty="0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61531" y="4544195"/>
            <a:ext cx="23912944" cy="364991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6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Segmenter les clients d’un site de E-commerce à partir d’un modèle d’apprentissage non-supervisée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9161" y="1828577"/>
            <a:ext cx="10246331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Problématique</a:t>
            </a:r>
            <a:endParaRPr lang="en-US" sz="12000" b="1" spc="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463481" y="4221868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space réservé pour une image  5">
            <a:extLst>
              <a:ext uri="{FF2B5EF4-FFF2-40B4-BE49-F238E27FC236}">
                <a16:creationId xmlns:a16="http://schemas.microsoft.com/office/drawing/2014/main" id="{3A7CDCD6-C27C-D528-CA96-2819783E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1" r="23371"/>
          <a:stretch/>
        </p:blipFill>
        <p:spPr>
          <a:xfrm>
            <a:off x="9672648" y="9831421"/>
            <a:ext cx="3555118" cy="34884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42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-1"/>
            <a:ext cx="16170352" cy="13716001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868" y="5263462"/>
            <a:ext cx="8868390" cy="3189078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</a:t>
            </a:r>
          </a:p>
          <a:p>
            <a:pPr>
              <a:lnSpc>
                <a:spcPts val="12400"/>
              </a:lnSpc>
            </a:pPr>
            <a:r>
              <a:rPr lang="en-US" sz="120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de Travail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30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61437D6-AEBF-8A81-32E3-5D0AFA5F505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49" r="10749"/>
          <a:stretch>
            <a:fillRect/>
          </a:stretch>
        </p:blipFill>
        <p:spPr>
          <a:xfrm>
            <a:off x="8428970" y="-1"/>
            <a:ext cx="16170352" cy="13716001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EBE369-6C86-6C76-A8D1-ABDF39CF45E3}"/>
              </a:ext>
            </a:extLst>
          </p:cNvPr>
          <p:cNvSpPr txBox="1"/>
          <p:nvPr/>
        </p:nvSpPr>
        <p:spPr>
          <a:xfrm>
            <a:off x="8428970" y="13716000"/>
            <a:ext cx="16170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www.duperrin.com/english/2017/01/17/digital-workplace-fragmented-integrated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-sa/3.0/"/>
              </a:rPr>
              <a:t>CC BY-SA-NC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205919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/>
          </p:cNvSpPr>
          <p:nvPr/>
        </p:nvSpPr>
        <p:spPr bwMode="auto">
          <a:xfrm>
            <a:off x="19080763" y="8179019"/>
            <a:ext cx="2111154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86%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267405" y="8113782"/>
            <a:ext cx="2513509" cy="12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91440" anchor="t" anchorCtr="0">
            <a:spAutoFit/>
          </a:bodyPr>
          <a:lstStyle/>
          <a:p>
            <a:pPr algn="ctr" defTabSz="4572075">
              <a:lnSpc>
                <a:spcPts val="9600"/>
              </a:lnSpc>
            </a:pPr>
            <a:r>
              <a:rPr lang="en-US" sz="7000" spc="9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51972" y="1263600"/>
            <a:ext cx="9532546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Environment de Travail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9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630"/>
          <p:cNvSpPr/>
          <p:nvPr/>
        </p:nvSpPr>
        <p:spPr>
          <a:xfrm>
            <a:off x="14381680" y="8024574"/>
            <a:ext cx="890401" cy="1632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3" name="Shape 2643"/>
          <p:cNvSpPr/>
          <p:nvPr/>
        </p:nvSpPr>
        <p:spPr>
          <a:xfrm>
            <a:off x="3857936" y="8076842"/>
            <a:ext cx="713518" cy="130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C0C5C9-FED9-2EC2-8A5B-413B3BCB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334" y="6375953"/>
            <a:ext cx="2395487" cy="2395487"/>
          </a:xfrm>
          <a:prstGeom prst="rect">
            <a:avLst/>
          </a:prstGeom>
        </p:spPr>
      </p:pic>
      <p:pic>
        <p:nvPicPr>
          <p:cNvPr id="7" name="Image 6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0E838084-5021-6F80-9E5E-FFA98C023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04237" y="6462445"/>
            <a:ext cx="3784600" cy="22225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2DA30F1A-487D-0293-0BDA-0BBE870D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20606" y="3579962"/>
            <a:ext cx="4499703" cy="1781293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E46FB3-9BA6-FD22-FE32-7CFDB482E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3493177" y="8613586"/>
            <a:ext cx="5690815" cy="1043316"/>
          </a:xfrm>
          <a:prstGeom prst="rect">
            <a:avLst/>
          </a:prstGeom>
        </p:spPr>
      </p:pic>
      <p:pic>
        <p:nvPicPr>
          <p:cNvPr id="1026" name="Picture 2" descr="seaborn: statistical data visualization — seaborn 0.11.2 documentation">
            <a:extLst>
              <a:ext uri="{FF2B5EF4-FFF2-40B4-BE49-F238E27FC236}">
                <a16:creationId xmlns:a16="http://schemas.microsoft.com/office/drawing/2014/main" id="{4CACBCED-2EFA-81B2-83FC-361003F0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583" y="5035026"/>
            <a:ext cx="533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A5341EC-AA12-916C-12A0-D3594A7F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149" y="5985730"/>
            <a:ext cx="3886200" cy="20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164FB8-F59A-4532-09EF-A688EAC7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08" y="6632505"/>
            <a:ext cx="1882383" cy="18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bout statsmodels — statsmodels">
            <a:extLst>
              <a:ext uri="{FF2B5EF4-FFF2-40B4-BE49-F238E27FC236}">
                <a16:creationId xmlns:a16="http://schemas.microsoft.com/office/drawing/2014/main" id="{7286C22D-B2DB-0624-32D5-33C0EDE7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57" y="10114408"/>
            <a:ext cx="33528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-32657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fr-FR" dirty="0"/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5233564" y="582574"/>
            <a:ext cx="16102436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Présentation</a:t>
            </a:r>
            <a:r>
              <a:rPr lang="en-US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du Jeu de </a:t>
            </a:r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D050B4-043B-CB2C-89DD-764503D0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" y="2802393"/>
            <a:ext cx="24371298" cy="96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176" y="-32657"/>
            <a:ext cx="24377650" cy="13746751"/>
          </a:xfrm>
          <a:prstGeom prst="rect">
            <a:avLst/>
          </a:prstGeom>
          <a:gradFill>
            <a:gsLst>
              <a:gs pos="0">
                <a:srgbClr val="009CDB">
                  <a:alpha val="62000"/>
                </a:srgbClr>
              </a:gs>
              <a:gs pos="10000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fr-FR" dirty="0"/>
          </a:p>
          <a:p>
            <a:pPr algn="ctr">
              <a:lnSpc>
                <a:spcPct val="200000"/>
              </a:lnSpc>
            </a:pP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5233564" y="582574"/>
            <a:ext cx="16102436" cy="923330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Présentation</a:t>
            </a:r>
            <a:r>
              <a:rPr lang="en-US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du Jeu de </a:t>
            </a:r>
            <a:r>
              <a:rPr lang="fr-FR" sz="6000" b="1" spc="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Données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BAC851-6060-2DCF-A21E-F2CB6F5D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-32657"/>
            <a:ext cx="24377650" cy="1401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8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Theme">
  <a:themeElements>
    <a:clrScheme name="Startup Company Gradient Light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09CDA"/>
      </a:accent1>
      <a:accent2>
        <a:srgbClr val="00B4D9"/>
      </a:accent2>
      <a:accent3>
        <a:srgbClr val="3BC9DF"/>
      </a:accent3>
      <a:accent4>
        <a:srgbClr val="4BD9E1"/>
      </a:accent4>
      <a:accent5>
        <a:srgbClr val="6DDFE7"/>
      </a:accent5>
      <a:accent6>
        <a:srgbClr val="A6E8EC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39656</TotalTime>
  <Words>512</Words>
  <Application>Microsoft Macintosh PowerPoint</Application>
  <PresentationFormat>Personnalisé</PresentationFormat>
  <Paragraphs>106</Paragraphs>
  <Slides>28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1" baseType="lpstr">
      <vt:lpstr>Abadi</vt:lpstr>
      <vt:lpstr>Aharoni</vt:lpstr>
      <vt:lpstr>Arial</vt:lpstr>
      <vt:lpstr>Calibri</vt:lpstr>
      <vt:lpstr>Lato</vt:lpstr>
      <vt:lpstr>Lato Light</vt:lpstr>
      <vt:lpstr>Montserrat Hairline</vt:lpstr>
      <vt:lpstr>Open Sans</vt:lpstr>
      <vt:lpstr>Open Sans Light</vt:lpstr>
      <vt:lpstr>Open Sans Semibold</vt:lpstr>
      <vt:lpstr>Times</vt:lpstr>
      <vt:lpstr>Wingdings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</dc:title>
  <dc:subject/>
  <dc:creator>Slidepro Design</dc:creator>
  <cp:keywords/>
  <dc:description/>
  <cp:lastModifiedBy>Thomas's Awf Notes</cp:lastModifiedBy>
  <cp:revision>6829</cp:revision>
  <dcterms:created xsi:type="dcterms:W3CDTF">2014-11-12T21:47:38Z</dcterms:created>
  <dcterms:modified xsi:type="dcterms:W3CDTF">2022-09-28T21:12:13Z</dcterms:modified>
  <cp:category/>
</cp:coreProperties>
</file>